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8A6-2613-4FBF-9853-EA769FC967C7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1A79-AC74-4137-B55D-076BB9C16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2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8A6-2613-4FBF-9853-EA769FC967C7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1A79-AC74-4137-B55D-076BB9C16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28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8A6-2613-4FBF-9853-EA769FC967C7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1A79-AC74-4137-B55D-076BB9C16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1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8A6-2613-4FBF-9853-EA769FC967C7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1A79-AC74-4137-B55D-076BB9C16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18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8A6-2613-4FBF-9853-EA769FC967C7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1A79-AC74-4137-B55D-076BB9C16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20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8A6-2613-4FBF-9853-EA769FC967C7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1A79-AC74-4137-B55D-076BB9C16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622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8A6-2613-4FBF-9853-EA769FC967C7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1A79-AC74-4137-B55D-076BB9C16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80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8A6-2613-4FBF-9853-EA769FC967C7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1A79-AC74-4137-B55D-076BB9C16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48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8A6-2613-4FBF-9853-EA769FC967C7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1A79-AC74-4137-B55D-076BB9C16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14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8A6-2613-4FBF-9853-EA769FC967C7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1A79-AC74-4137-B55D-076BB9C16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59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8A6-2613-4FBF-9853-EA769FC967C7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1A79-AC74-4137-B55D-076BB9C16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29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78A6-2613-4FBF-9853-EA769FC967C7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A1A79-AC74-4137-B55D-076BB9C16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172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642369" y="3178689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m 4" descr="X:\GESTAO_2015a2017_CF\SECRETARIA\2016\CNPGC\logo cnpgc ATUALIZAD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27" y="210715"/>
            <a:ext cx="2365710" cy="70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8290" y="210714"/>
            <a:ext cx="2365710" cy="956511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966788" y="1641418"/>
            <a:ext cx="6994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Century Gothic" panose="020B0502020202020204" pitchFamily="34" charset="0"/>
              </a:rPr>
              <a:t>Dados ORÇAMENTÁRIOS E FINANCEIROS da Educação no DF</a:t>
            </a:r>
            <a:endParaRPr lang="pt-BR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064242"/>
              </p:ext>
            </p:extLst>
          </p:nvPr>
        </p:nvGraphicFramePr>
        <p:xfrm>
          <a:off x="339308" y="2492896"/>
          <a:ext cx="8566486" cy="3217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91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54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54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54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5547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5547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62376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entury Gothic" panose="020B0502020202020204" pitchFamily="34" charset="0"/>
                        </a:rPr>
                        <a:t>DESPESAS COM FUNÇÃO "12 - Educação"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8165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entury Gothic" panose="020B0502020202020204" pitchFamily="34" charset="0"/>
                        </a:rPr>
                        <a:t>POR SUBFUNÇÃO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23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2014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entury Gothic" panose="020B0502020202020204" pitchFamily="34" charset="0"/>
                        </a:rPr>
                        <a:t>2015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2016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2017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2018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23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entury Gothic" panose="020B0502020202020204" pitchFamily="34" charset="0"/>
                        </a:rPr>
                        <a:t>Educação Infantil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540.377.368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entury Gothic" panose="020B0502020202020204" pitchFamily="34" charset="0"/>
                        </a:rPr>
                        <a:t>643.314.716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639.504.339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525.747.277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561.181.377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4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entury Gothic" panose="020B0502020202020204" pitchFamily="34" charset="0"/>
                        </a:rPr>
                        <a:t>Ensino Fundamental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2.474.264.489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3.949.780.784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entury Gothic" panose="020B0502020202020204" pitchFamily="34" charset="0"/>
                        </a:rPr>
                        <a:t>3.327.642.904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2.795.735.968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2.684.976.745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23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entury Gothic" panose="020B0502020202020204" pitchFamily="34" charset="0"/>
                        </a:rPr>
                        <a:t>Ensino Médio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647.905.737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1.052.416.454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940.514.460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650.984.341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788.342.718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23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entury Gothic" panose="020B0502020202020204" pitchFamily="34" charset="0"/>
                        </a:rPr>
                        <a:t>Ensino Profissional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26.980.335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30.881.351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42.960.772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29.227.088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34.181.802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23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entury Gothic" panose="020B0502020202020204" pitchFamily="34" charset="0"/>
                        </a:rPr>
                        <a:t>Ensino Superior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entury Gothic" panose="020B0502020202020204" pitchFamily="34" charset="0"/>
                        </a:rPr>
                        <a:t>1.246.880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1.279.430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7.962.974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7.974.429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entury Gothic" panose="020B0502020202020204" pitchFamily="34" charset="0"/>
                        </a:rPr>
                        <a:t>7.710.582</a:t>
                      </a:r>
                      <a:endParaRPr lang="pt-BR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8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entury Gothic" panose="020B0502020202020204" pitchFamily="34" charset="0"/>
                        </a:rPr>
                        <a:t>3.690.774.808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entury Gothic" panose="020B0502020202020204" pitchFamily="34" charset="0"/>
                        </a:rPr>
                        <a:t>5.677.672.736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entury Gothic" panose="020B0502020202020204" pitchFamily="34" charset="0"/>
                        </a:rPr>
                        <a:t>4.958.585.449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entury Gothic" panose="020B0502020202020204" pitchFamily="34" charset="0"/>
                        </a:rPr>
                        <a:t>4.009.669.102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entury Gothic" panose="020B0502020202020204" pitchFamily="34" charset="0"/>
                        </a:rPr>
                        <a:t>4.076.393.224</a:t>
                      </a:r>
                      <a:endParaRPr lang="pt-B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1879219" y="5818529"/>
            <a:ext cx="23407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Estratificação por </a:t>
            </a:r>
            <a:r>
              <a:rPr lang="pt-BR" sz="1200" dirty="0" err="1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subfunção</a:t>
            </a:r>
            <a:endParaRPr lang="pt-BR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1581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</Words>
  <Application>Microsoft Office PowerPoint</Application>
  <PresentationFormat>Apresentação na tela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Jorge Luis</dc:creator>
  <cp:lastModifiedBy>Jorge Luis</cp:lastModifiedBy>
  <cp:revision>1</cp:revision>
  <dcterms:created xsi:type="dcterms:W3CDTF">2019-04-20T02:00:41Z</dcterms:created>
  <dcterms:modified xsi:type="dcterms:W3CDTF">2019-04-20T02:02:39Z</dcterms:modified>
</cp:coreProperties>
</file>